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7" name="Body Level One…"/>
          <p:cNvSpPr txBox="1"/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Low angle black and white photo of a futuristic apartment building under a cloudy sky"/>
          <p:cNvSpPr/>
          <p:nvPr>
            <p:ph type="pic" idx="21"/>
          </p:nvPr>
        </p:nvSpPr>
        <p:spPr>
          <a:xfrm>
            <a:off x="-120802" y="1270000"/>
            <a:ext cx="16840201" cy="11226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lack and white photo of the outside of a modern office building "/>
          <p:cNvSpPr/>
          <p:nvPr>
            <p:ph type="pic" sz="quarter" idx="22"/>
          </p:nvPr>
        </p:nvSpPr>
        <p:spPr>
          <a:xfrm>
            <a:off x="15443200" y="1270000"/>
            <a:ext cx="81026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lack and white photo of lattice-like, modern architecture on a building"/>
          <p:cNvSpPr/>
          <p:nvPr>
            <p:ph type="pic" sz="half" idx="23"/>
          </p:nvPr>
        </p:nvSpPr>
        <p:spPr>
          <a:xfrm>
            <a:off x="15811500" y="4876800"/>
            <a:ext cx="7366000" cy="982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Low angle black and white photo of a modern building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lack and white photo of light and shadows on a building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3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Black and white photo of shadows cast on a concrete structure"/>
          <p:cNvSpPr/>
          <p:nvPr>
            <p:ph type="pic" idx="21"/>
          </p:nvPr>
        </p:nvSpPr>
        <p:spPr>
          <a:xfrm>
            <a:off x="9270652" y="1263650"/>
            <a:ext cx="16757661" cy="1118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/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1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Close-up black and white photo of intricate building architecture"/>
          <p:cNvSpPr/>
          <p:nvPr>
            <p:ph type="pic" idx="22"/>
          </p:nvPr>
        </p:nvSpPr>
        <p:spPr>
          <a:xfrm>
            <a:off x="12192000" y="-1341967"/>
            <a:ext cx="10922000" cy="1639993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Title"/>
          <p:cNvSpPr txBox="1"/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2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Title"/>
          <p:cNvSpPr txBox="1"/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2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1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Title Slide.png" descr="Title Slid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1"/>
            <a:ext cx="24384001" cy="137160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Fox in Sproc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Fox in Sprocs</a:t>
            </a:r>
          </a:p>
        </p:txBody>
      </p:sp>
      <p:sp>
        <p:nvSpPr>
          <p:cNvPr id="205" name="Yes, there will be more rhymes later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Yes, there will be more rhymes later</a:t>
            </a:r>
          </a:p>
        </p:txBody>
      </p:sp>
      <p:sp>
        <p:nvSpPr>
          <p:cNvPr id="206" name="Sprocs allow for consistency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36447" indent="-536447" defTabSz="2145738">
              <a:spcBef>
                <a:spcPts val="3900"/>
              </a:spcBef>
              <a:defRPr sz="4224"/>
            </a:pPr>
            <a:r>
              <a:t>Sprocs allow for consistency</a:t>
            </a:r>
          </a:p>
          <a:p>
            <a:pPr marL="536447" indent="-536447" defTabSz="2145738">
              <a:spcBef>
                <a:spcPts val="3900"/>
              </a:spcBef>
              <a:defRPr sz="4224"/>
            </a:pPr>
            <a:r>
              <a:t>You can execute the procedure at will in lots of ways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Manually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Within another query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In database jobs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Within reports</a:t>
            </a:r>
          </a:p>
          <a:p>
            <a:pPr marL="536447" indent="-536447" defTabSz="2145738">
              <a:spcBef>
                <a:spcPts val="3900"/>
              </a:spcBef>
              <a:defRPr sz="4224"/>
            </a:pPr>
            <a:r>
              <a:t>Simple or complex - they’re whatever you need them to be</a:t>
            </a:r>
          </a:p>
          <a:p>
            <a:pPr marL="536447" indent="-536447" defTabSz="2145738">
              <a:spcBef>
                <a:spcPts val="3900"/>
              </a:spcBef>
              <a:defRPr sz="4224"/>
            </a:pPr>
            <a:r>
              <a:t>And you can pass parameters to them, so they’re flexible too!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0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olaris and Sproc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Polaris and Sprocs</a:t>
            </a:r>
          </a:p>
        </p:txBody>
      </p:sp>
      <p:sp>
        <p:nvSpPr>
          <p:cNvPr id="209" name="They are everywhere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They are everywhere</a:t>
            </a:r>
          </a:p>
        </p:txBody>
      </p:sp>
      <p:sp>
        <p:nvSpPr>
          <p:cNvPr id="210" name="Polaris is a friendly front end for Microsoft SQL Server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Polaris is a friendly front end for Microsoft SQL Server</a:t>
            </a:r>
          </a:p>
          <a:p>
            <a:pPr/>
            <a:r>
              <a:t>Almost anything you do in Polaris triggers one or more sprocs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Astronaut Sprocs.jpg" descr="Astronaut Sprocs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olaris and Sproc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Polaris and Sprocs</a:t>
            </a:r>
          </a:p>
        </p:txBody>
      </p:sp>
      <p:sp>
        <p:nvSpPr>
          <p:cNvPr id="215" name="They are everywhere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They are everywhere</a:t>
            </a:r>
          </a:p>
        </p:txBody>
      </p:sp>
      <p:sp>
        <p:nvSpPr>
          <p:cNvPr id="216" name="Polaris is a friendly front end for Microsoft SQL Server…"/>
          <p:cNvSpPr txBox="1"/>
          <p:nvPr>
            <p:ph type="body" sz="quarter" idx="1"/>
          </p:nvPr>
        </p:nvSpPr>
        <p:spPr>
          <a:xfrm>
            <a:off x="1206500" y="4248504"/>
            <a:ext cx="21971000" cy="2398262"/>
          </a:xfrm>
          <a:prstGeom prst="rect">
            <a:avLst/>
          </a:prstGeom>
        </p:spPr>
        <p:txBody>
          <a:bodyPr/>
          <a:lstStyle/>
          <a:p>
            <a:pPr/>
            <a:r>
              <a:t>Polaris is a friendly front end for Microsoft SQL Server</a:t>
            </a:r>
          </a:p>
          <a:p>
            <a:pPr/>
            <a:r>
              <a:t>Almost anything you do in Polaris triggers one or more sprocs</a:t>
            </a:r>
          </a:p>
        </p:txBody>
      </p:sp>
      <p:sp>
        <p:nvSpPr>
          <p:cNvPr id="217" name="There are over 4,500 stored procedures in the Polaris database…"/>
          <p:cNvSpPr txBox="1"/>
          <p:nvPr/>
        </p:nvSpPr>
        <p:spPr>
          <a:xfrm>
            <a:off x="1178419" y="6693731"/>
            <a:ext cx="21747607" cy="20331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609600" indent="-609600">
              <a:buSzPct val="123000"/>
              <a:buChar char="•"/>
            </a:pPr>
            <a:r>
              <a:t>There are over 4,500 stored procedures in the Polaris database</a:t>
            </a:r>
          </a:p>
          <a:p>
            <a:pPr lvl="1" marL="1219200" indent="-609600">
              <a:buSzPct val="123000"/>
              <a:buChar char="•"/>
            </a:pPr>
            <a:r>
              <a:t>And we’re gonna look at </a:t>
            </a:r>
            <a:r>
              <a:rPr i="1"/>
              <a:t>all of them!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1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procs Move the Worl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Sprocs Move the World</a:t>
            </a:r>
          </a:p>
        </p:txBody>
      </p:sp>
      <p:sp>
        <p:nvSpPr>
          <p:cNvPr id="220" name="The world runs on Excel and sprocs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The world runs on Excel and sprocs</a:t>
            </a:r>
          </a:p>
        </p:txBody>
      </p:sp>
      <p:sp>
        <p:nvSpPr>
          <p:cNvPr id="221" name="If you hit Enter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 you hit Enter</a:t>
            </a:r>
          </a:p>
          <a:p>
            <a:pPr/>
            <a:r>
              <a:t>If you click a button</a:t>
            </a:r>
          </a:p>
          <a:p>
            <a:pPr/>
            <a:r>
              <a:t>If you search for, open, modify, and save a record</a:t>
            </a:r>
          </a:p>
          <a:p>
            <a:pPr/>
            <a:r>
              <a:t>Even when you log in…</a:t>
            </a:r>
          </a:p>
          <a:p>
            <a:pPr/>
            <a:r>
              <a:t>You execute a sproc</a:t>
            </a:r>
          </a:p>
          <a:p>
            <a:pPr/>
            <a:r>
              <a:t>No literally, the login sproc is called Polaris.Polaris.ILS_LoginUser</a:t>
            </a:r>
          </a:p>
          <a:p>
            <a:pPr/>
            <a:r>
              <a:t>Which brings us to our next point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2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Where do you keep the sprocs around here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413955">
              <a:defRPr spc="-168" sz="8415"/>
            </a:lvl1pPr>
          </a:lstStyle>
          <a:p>
            <a:pPr/>
            <a:r>
              <a:t>Where do you keep the sprocs around here?</a:t>
            </a:r>
          </a:p>
        </p:txBody>
      </p:sp>
      <p:sp>
        <p:nvSpPr>
          <p:cNvPr id="224" name="Sprocs for blocks!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Sprocs for blocks!</a:t>
            </a:r>
          </a:p>
        </p:txBody>
      </p:sp>
      <p:sp>
        <p:nvSpPr>
          <p:cNvPr id="225" name="For the Polaris stored procedure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For the Polaris stored procedures</a:t>
            </a:r>
          </a:p>
          <a:p>
            <a:pPr lvl="1"/>
            <a:r>
              <a:t>Databases -&gt; Polaris -&gt; Programmability -&gt; Stored Procedures</a:t>
            </a:r>
          </a:p>
          <a:p>
            <a:pPr/>
            <a:r>
              <a:t>And when you expand that Stored Procedures folder, that’s gonna take a second or two to populate</a:t>
            </a:r>
          </a:p>
          <a:p>
            <a:pPr lvl="1"/>
            <a:r>
              <a:t>Did I mention there are lots of sprocs?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2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Let’s gawk at sproc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Let’s gawk at sprocs</a:t>
            </a:r>
          </a:p>
        </p:txBody>
      </p:sp>
      <p:sp>
        <p:nvSpPr>
          <p:cNvPr id="228" name="The rhymes will continue until morale improves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The rhymes will continue until morale improves</a:t>
            </a:r>
          </a:p>
        </p:txBody>
      </p:sp>
      <p:sp>
        <p:nvSpPr>
          <p:cNvPr id="229" name="Organization - Librarians love that stuff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Organization - Librarians love that stuff</a:t>
            </a:r>
          </a:p>
          <a:p>
            <a:pPr lvl="1"/>
            <a:r>
              <a:t>Acq - Acquisitions</a:t>
            </a:r>
          </a:p>
          <a:p>
            <a:pPr lvl="1"/>
            <a:r>
              <a:t>Cat - Cataloguing</a:t>
            </a:r>
          </a:p>
          <a:p>
            <a:pPr lvl="1"/>
            <a:r>
              <a:t>Circ - Circulation</a:t>
            </a:r>
          </a:p>
          <a:p>
            <a:pPr lvl="1"/>
            <a:r>
              <a:t>PAC - PowerPAC</a:t>
            </a:r>
          </a:p>
          <a:p>
            <a:pPr lvl="1"/>
            <a:r>
              <a:t>Rpt - Reporting</a:t>
            </a:r>
          </a:p>
          <a:p>
            <a:pPr lvl="1"/>
            <a:r>
              <a:t>SA - System Admin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2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roking sproc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Groking sprocs</a:t>
            </a:r>
          </a:p>
        </p:txBody>
      </p:sp>
      <p:sp>
        <p:nvSpPr>
          <p:cNvPr id="232" name="No, not that Grok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No, not that Grok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Welcome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Welcome!</a:t>
            </a:r>
          </a:p>
        </p:txBody>
      </p:sp>
      <p:sp>
        <p:nvSpPr>
          <p:cNvPr id="174" name="So what’s going on here, anyway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So what’s going on here, anyway?</a:t>
            </a:r>
          </a:p>
        </p:txBody>
      </p:sp>
      <p:sp>
        <p:nvSpPr>
          <p:cNvPr id="175" name="We’re going to talk about how the Polaris database work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We’re going to talk about how the Polaris database works</a:t>
            </a:r>
          </a:p>
          <a:p>
            <a:pPr/>
            <a:r>
              <a:t>Specifically, we’re going to talk about stored procedures</a:t>
            </a:r>
          </a:p>
          <a:p>
            <a:pPr lvl="1"/>
            <a:r>
              <a:t>Yes, it </a:t>
            </a:r>
            <a:r>
              <a:rPr i="1"/>
              <a:t>will</a:t>
            </a:r>
            <a:r>
              <a:t> be thrilling, dammit</a:t>
            </a:r>
          </a:p>
          <a:p>
            <a:pPr/>
            <a:r>
              <a:t>You may want to know a little about</a:t>
            </a:r>
          </a:p>
          <a:p>
            <a:pPr lvl="1"/>
            <a:r>
              <a:t>T-SQL and how to use Microsoft SQL Server</a:t>
            </a:r>
          </a:p>
          <a:p>
            <a:pPr lvl="1"/>
            <a:r>
              <a:t>Writing SQL queries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7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Let me save you some time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Let me save you some time!</a:t>
            </a:r>
          </a:p>
        </p:txBody>
      </p:sp>
      <p:sp>
        <p:nvSpPr>
          <p:cNvPr id="178" name="Everybody loves a QR code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Everybody loves a QR code</a:t>
            </a:r>
          </a:p>
        </p:txBody>
      </p:sp>
      <p:pic>
        <p:nvPicPr>
          <p:cNvPr id="179" name="Cyberpunk Librarian QR Code.png" descr="Cyberpunk Librarian QR Cod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052242" y="3870070"/>
            <a:ext cx="6279516" cy="6279516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cyberpunklibrarian.com/iug2026"/>
          <p:cNvSpPr txBox="1"/>
          <p:nvPr/>
        </p:nvSpPr>
        <p:spPr>
          <a:xfrm>
            <a:off x="7060336" y="10785032"/>
            <a:ext cx="10263328" cy="8952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5200"/>
            </a:lvl1pPr>
          </a:lstStyle>
          <a:p>
            <a:pPr/>
            <a:r>
              <a:t>cyberpunklibrarian.com/iug2026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Hello, I’m Da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Hello, I’m Dan</a:t>
            </a:r>
          </a:p>
        </p:txBody>
      </p:sp>
      <p:sp>
        <p:nvSpPr>
          <p:cNvPr id="183" name="Who is this guy, anyway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Who is this guy, anyway?</a:t>
            </a:r>
          </a:p>
        </p:txBody>
      </p:sp>
      <p:sp>
        <p:nvSpPr>
          <p:cNvPr id="184" name="Steering Committee: Member-at-Larg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Steering Committee: Member-at-Large</a:t>
            </a:r>
          </a:p>
          <a:p>
            <a:pPr/>
            <a:r>
              <a:t>Worked in/with libraries for 30 years</a:t>
            </a:r>
          </a:p>
          <a:p>
            <a:pPr/>
            <a:r>
              <a:t>Polaris user since it was in beta (circa 1999)</a:t>
            </a:r>
          </a:p>
          <a:p>
            <a:pPr/>
            <a:r>
              <a:t>Polaris ILS Admin and DBA for LS&amp;S</a:t>
            </a:r>
          </a:p>
          <a:p>
            <a:pPr/>
            <a:r>
              <a:t>Author of </a:t>
            </a:r>
            <a:r>
              <a:rPr i="1"/>
              <a:t>Bricks Without Clay</a:t>
            </a:r>
          </a:p>
        </p:txBody>
      </p:sp>
      <p:pic>
        <p:nvPicPr>
          <p:cNvPr id="185" name="Headshot - Greyscale.jpg" descr="Headshot - Greyscale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429925" y="3070114"/>
            <a:ext cx="7575773" cy="75757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8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YouTube Cover.png" descr="YouTube Cov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TORED PROCEDURES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STORED PROCEDURES! </a:t>
            </a:r>
          </a:p>
        </p:txBody>
      </p:sp>
      <p:sp>
        <p:nvSpPr>
          <p:cNvPr id="190" name="OMG CAN YOU IMAGINE?!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OMG CAN YOU IMAGINE?!</a:t>
            </a:r>
          </a:p>
        </p:txBody>
      </p:sp>
      <p:sp>
        <p:nvSpPr>
          <p:cNvPr id="191" name="Sometimes, we call these sprocs for shor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Sometimes, we call these sprocs for short</a:t>
            </a:r>
          </a:p>
          <a:p>
            <a:pPr lvl="1"/>
            <a:r>
              <a:t>(I almost always call them sprocs)</a:t>
            </a:r>
          </a:p>
          <a:p>
            <a:pPr/>
            <a:r>
              <a:t>What are they?</a:t>
            </a:r>
          </a:p>
          <a:p>
            <a:pPr/>
            <a:r>
              <a:t>What do they do?</a:t>
            </a:r>
          </a:p>
          <a:p>
            <a:pPr/>
            <a:r>
              <a:t>Why are they critical to Polaris?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9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BUT WAIT! THERE’S MORE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BUT WAIT! THERE’S MORE!</a:t>
            </a:r>
          </a:p>
        </p:txBody>
      </p:sp>
      <p:sp>
        <p:nvSpPr>
          <p:cNvPr id="194" name="Call within the next twenty minutes…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Call within the next twenty minutes…</a:t>
            </a:r>
          </a:p>
        </p:txBody>
      </p:sp>
      <p:sp>
        <p:nvSpPr>
          <p:cNvPr id="195" name="How to make your own stored procedure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to make your own stored procedures</a:t>
            </a:r>
          </a:p>
          <a:p>
            <a:pPr lvl="1"/>
            <a:r>
              <a:t>And why you might want to</a:t>
            </a:r>
          </a:p>
          <a:p>
            <a:pPr/>
            <a:r>
              <a:t>And you know what that means, right?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9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WE’RE GONNA GO LIVE!"/>
          <p:cNvSpPr txBox="1"/>
          <p:nvPr>
            <p:ph type="title"/>
          </p:nvPr>
        </p:nvSpPr>
        <p:spPr>
          <a:xfrm>
            <a:off x="1206500" y="5743879"/>
            <a:ext cx="21971001" cy="1433164"/>
          </a:xfrm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WE’RE GONNA GO LIVE!</a:t>
            </a:r>
          </a:p>
        </p:txBody>
      </p:sp>
      <p:sp>
        <p:nvSpPr>
          <p:cNvPr id="198" name="On a real Polaris server with real sprocs!"/>
          <p:cNvSpPr txBox="1"/>
          <p:nvPr>
            <p:ph type="body" idx="21"/>
          </p:nvPr>
        </p:nvSpPr>
        <p:spPr>
          <a:xfrm>
            <a:off x="1206500" y="7037342"/>
            <a:ext cx="21971001" cy="93477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algn="ctr"/>
          </a:lstStyle>
          <a:p>
            <a:pPr/>
            <a:r>
              <a:t>On a real Polaris server with real sprocs!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What do we talk about when we talk about sprocs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096971">
              <a:defRPr spc="-146" sz="7310"/>
            </a:lvl1pPr>
          </a:lstStyle>
          <a:p>
            <a:pPr/>
            <a:r>
              <a:t>What do we talk about when we talk about sprocs?</a:t>
            </a:r>
          </a:p>
        </p:txBody>
      </p:sp>
      <p:sp>
        <p:nvSpPr>
          <p:cNvPr id="201" name="Let’s begin at the beginning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Let’s begin at the beginning</a:t>
            </a:r>
          </a:p>
        </p:txBody>
      </p:sp>
      <p:sp>
        <p:nvSpPr>
          <p:cNvPr id="202" name="What is a sproc?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 is a sproc?</a:t>
            </a:r>
          </a:p>
          <a:p>
            <a:pPr lvl="1"/>
            <a:r>
              <a:t>Shortening and contraction of the words Stored Procedure</a:t>
            </a:r>
          </a:p>
          <a:p>
            <a:pPr/>
            <a:r>
              <a:t>Great! What’s a stored procedure?</a:t>
            </a:r>
          </a:p>
          <a:p>
            <a:pPr lvl="1"/>
            <a:r>
              <a:t>SQL queries prepared in advance and you can call them as needed</a:t>
            </a:r>
          </a:p>
          <a:p>
            <a:pPr/>
            <a:r>
              <a:t>A way to save your query to the database itself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02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32_DynamicDark">
  <a:themeElements>
    <a:clrScheme name="32_DynamicDark">
      <a:dk1>
        <a:srgbClr val="BE00FF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32_DynamicDar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2_DynamicDar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2_DynamicDark">
  <a:themeElements>
    <a:clrScheme name="32_DynamicDar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32_DynamicDar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2_DynamicDar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